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6" r:id="rId7"/>
    <p:sldId id="269" r:id="rId8"/>
    <p:sldId id="268" r:id="rId9"/>
    <p:sldId id="261" r:id="rId10"/>
    <p:sldId id="263" r:id="rId11"/>
    <p:sldId id="264" r:id="rId12"/>
    <p:sldId id="265" r:id="rId13"/>
    <p:sldId id="262" r:id="rId14"/>
    <p:sldId id="267"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93F0A-7B92-4198-A5DD-5BF9A3B53B8D}" v="82" dt="2020-05-31T12:14:21.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userId="eb3347ce35310e03" providerId="LiveId" clId="{8DB93F0A-7B92-4198-A5DD-5BF9A3B53B8D}"/>
    <pc:docChg chg="custSel addSld delSld modSld">
      <pc:chgData name="Emma" userId="eb3347ce35310e03" providerId="LiveId" clId="{8DB93F0A-7B92-4198-A5DD-5BF9A3B53B8D}" dt="2020-05-31T12:14:21.124" v="90"/>
      <pc:docMkLst>
        <pc:docMk/>
      </pc:docMkLst>
      <pc:sldChg chg="modAnim">
        <pc:chgData name="Emma" userId="eb3347ce35310e03" providerId="LiveId" clId="{8DB93F0A-7B92-4198-A5DD-5BF9A3B53B8D}" dt="2020-05-31T11:59:33.484" v="82"/>
        <pc:sldMkLst>
          <pc:docMk/>
          <pc:sldMk cId="3346564305" sldId="257"/>
        </pc:sldMkLst>
      </pc:sldChg>
      <pc:sldChg chg="modAnim">
        <pc:chgData name="Emma" userId="eb3347ce35310e03" providerId="LiveId" clId="{8DB93F0A-7B92-4198-A5DD-5BF9A3B53B8D}" dt="2020-05-31T11:59:44.320" v="83"/>
        <pc:sldMkLst>
          <pc:docMk/>
          <pc:sldMk cId="1986567651" sldId="258"/>
        </pc:sldMkLst>
      </pc:sldChg>
      <pc:sldChg chg="modAnim">
        <pc:chgData name="Emma" userId="eb3347ce35310e03" providerId="LiveId" clId="{8DB93F0A-7B92-4198-A5DD-5BF9A3B53B8D}" dt="2020-05-31T12:00:02.548" v="86"/>
        <pc:sldMkLst>
          <pc:docMk/>
          <pc:sldMk cId="4203750408" sldId="260"/>
        </pc:sldMkLst>
      </pc:sldChg>
      <pc:sldChg chg="modTransition modAnim">
        <pc:chgData name="Emma" userId="eb3347ce35310e03" providerId="LiveId" clId="{8DB93F0A-7B92-4198-A5DD-5BF9A3B53B8D}" dt="2020-05-31T11:53:37.653" v="41"/>
        <pc:sldMkLst>
          <pc:docMk/>
          <pc:sldMk cId="556173739" sldId="261"/>
        </pc:sldMkLst>
      </pc:sldChg>
      <pc:sldChg chg="modTransition modAnim">
        <pc:chgData name="Emma" userId="eb3347ce35310e03" providerId="LiveId" clId="{8DB93F0A-7B92-4198-A5DD-5BF9A3B53B8D}" dt="2020-05-31T11:58:32.355" v="75"/>
        <pc:sldMkLst>
          <pc:docMk/>
          <pc:sldMk cId="939697359" sldId="262"/>
        </pc:sldMkLst>
      </pc:sldChg>
      <pc:sldChg chg="modTransition modAnim">
        <pc:chgData name="Emma" userId="eb3347ce35310e03" providerId="LiveId" clId="{8DB93F0A-7B92-4198-A5DD-5BF9A3B53B8D}" dt="2020-05-31T11:54:29.518" v="48"/>
        <pc:sldMkLst>
          <pc:docMk/>
          <pc:sldMk cId="760481544" sldId="263"/>
        </pc:sldMkLst>
      </pc:sldChg>
      <pc:sldChg chg="modTransition modAnim">
        <pc:chgData name="Emma" userId="eb3347ce35310e03" providerId="LiveId" clId="{8DB93F0A-7B92-4198-A5DD-5BF9A3B53B8D}" dt="2020-05-31T11:55:03.234" v="53"/>
        <pc:sldMkLst>
          <pc:docMk/>
          <pc:sldMk cId="2998046992" sldId="264"/>
        </pc:sldMkLst>
      </pc:sldChg>
      <pc:sldChg chg="modTransition modAnim">
        <pc:chgData name="Emma" userId="eb3347ce35310e03" providerId="LiveId" clId="{8DB93F0A-7B92-4198-A5DD-5BF9A3B53B8D}" dt="2020-05-31T11:56:53.635" v="65"/>
        <pc:sldMkLst>
          <pc:docMk/>
          <pc:sldMk cId="923245862" sldId="265"/>
        </pc:sldMkLst>
      </pc:sldChg>
      <pc:sldChg chg="modAnim">
        <pc:chgData name="Emma" userId="eb3347ce35310e03" providerId="LiveId" clId="{8DB93F0A-7B92-4198-A5DD-5BF9A3B53B8D}" dt="2020-05-31T11:17:00.610" v="25"/>
        <pc:sldMkLst>
          <pc:docMk/>
          <pc:sldMk cId="4110317797" sldId="266"/>
        </pc:sldMkLst>
      </pc:sldChg>
      <pc:sldChg chg="modTransition modAnim">
        <pc:chgData name="Emma" userId="eb3347ce35310e03" providerId="LiveId" clId="{8DB93F0A-7B92-4198-A5DD-5BF9A3B53B8D}" dt="2020-05-31T11:59:18.546" v="81"/>
        <pc:sldMkLst>
          <pc:docMk/>
          <pc:sldMk cId="3601287131" sldId="267"/>
        </pc:sldMkLst>
      </pc:sldChg>
      <pc:sldChg chg="modTransition modAnim">
        <pc:chgData name="Emma" userId="eb3347ce35310e03" providerId="LiveId" clId="{8DB93F0A-7B92-4198-A5DD-5BF9A3B53B8D}" dt="2020-05-31T11:52:53.141" v="35"/>
        <pc:sldMkLst>
          <pc:docMk/>
          <pc:sldMk cId="4034894350" sldId="268"/>
        </pc:sldMkLst>
      </pc:sldChg>
      <pc:sldChg chg="modTransition modAnim">
        <pc:chgData name="Emma" userId="eb3347ce35310e03" providerId="LiveId" clId="{8DB93F0A-7B92-4198-A5DD-5BF9A3B53B8D}" dt="2020-05-31T11:13:57.437" v="23"/>
        <pc:sldMkLst>
          <pc:docMk/>
          <pc:sldMk cId="286456559" sldId="269"/>
        </pc:sldMkLst>
      </pc:sldChg>
      <pc:sldChg chg="new del">
        <pc:chgData name="Emma" userId="eb3347ce35310e03" providerId="LiveId" clId="{8DB93F0A-7B92-4198-A5DD-5BF9A3B53B8D}" dt="2020-05-27T18:55:17.656" v="1" actId="2696"/>
        <pc:sldMkLst>
          <pc:docMk/>
          <pc:sldMk cId="1206533514" sldId="270"/>
        </pc:sldMkLst>
      </pc:sldChg>
      <pc:sldChg chg="addSp delSp modSp new mod modTransition">
        <pc:chgData name="Emma" userId="eb3347ce35310e03" providerId="LiveId" clId="{8DB93F0A-7B92-4198-A5DD-5BF9A3B53B8D}" dt="2020-05-31T12:14:21.124" v="90"/>
        <pc:sldMkLst>
          <pc:docMk/>
          <pc:sldMk cId="1667628907" sldId="270"/>
        </pc:sldMkLst>
        <pc:picChg chg="add del mod">
          <ac:chgData name="Emma" userId="eb3347ce35310e03" providerId="LiveId" clId="{8DB93F0A-7B92-4198-A5DD-5BF9A3B53B8D}" dt="2020-05-27T18:58:17.762" v="8" actId="478"/>
          <ac:picMkLst>
            <pc:docMk/>
            <pc:sldMk cId="1667628907" sldId="270"/>
            <ac:picMk id="3" creationId="{854C40F5-D465-42B7-A0C4-DD4F9250E6E2}"/>
          </ac:picMkLst>
        </pc:picChg>
        <pc:picChg chg="add mod">
          <ac:chgData name="Emma" userId="eb3347ce35310e03" providerId="LiveId" clId="{8DB93F0A-7B92-4198-A5DD-5BF9A3B53B8D}" dt="2020-05-27T18:58:25.840" v="10" actId="27614"/>
          <ac:picMkLst>
            <pc:docMk/>
            <pc:sldMk cId="1667628907" sldId="270"/>
            <ac:picMk id="5" creationId="{DDB28177-19DA-46F5-B697-E832C8E3308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5/31/2020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5/31/2020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By Jasper Bradley</a:t>
            </a:r>
          </a:p>
          <a:p>
            <a:endParaRPr lang="en-US" dirty="0"/>
          </a:p>
        </p:txBody>
      </p:sp>
      <p:pic>
        <p:nvPicPr>
          <p:cNvPr id="4" name="Picture 3">
            <a:extLst>
              <a:ext uri="{FF2B5EF4-FFF2-40B4-BE49-F238E27FC236}">
                <a16:creationId xmlns:a16="http://schemas.microsoft.com/office/drawing/2014/main" id="{34576FBD-A7BE-4060-B972-1954A0C282AA}"/>
              </a:ext>
            </a:extLst>
          </p:cNvPr>
          <p:cNvPicPr>
            <a:picLocks noChangeAspect="1"/>
          </p:cNvPicPr>
          <p:nvPr/>
        </p:nvPicPr>
        <p:blipFill>
          <a:blip r:embed="rId2"/>
          <a:stretch>
            <a:fillRect/>
          </a:stretch>
        </p:blipFill>
        <p:spPr>
          <a:xfrm>
            <a:off x="0" y="1302175"/>
            <a:ext cx="8904849" cy="2083993"/>
          </a:xfrm>
          <a:prstGeom prst="rect">
            <a:avLst/>
          </a:prstGeom>
        </p:spPr>
      </p:pic>
    </p:spTree>
    <p:extLst>
      <p:ext uri="{BB962C8B-B14F-4D97-AF65-F5344CB8AC3E}">
        <p14:creationId xmlns:p14="http://schemas.microsoft.com/office/powerpoint/2010/main" val="30593163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1110-A222-4DA3-807C-EF70AB96F428}"/>
              </a:ext>
            </a:extLst>
          </p:cNvPr>
          <p:cNvSpPr>
            <a:spLocks noGrp="1"/>
          </p:cNvSpPr>
          <p:nvPr>
            <p:ph type="title"/>
          </p:nvPr>
        </p:nvSpPr>
        <p:spPr/>
        <p:txBody>
          <a:bodyPr/>
          <a:lstStyle/>
          <a:p>
            <a:pPr algn="ctr"/>
            <a:r>
              <a:rPr lang="en-GB" dirty="0"/>
              <a:t>Some more scrubs made by the volunteers</a:t>
            </a:r>
          </a:p>
        </p:txBody>
      </p:sp>
      <p:pic>
        <p:nvPicPr>
          <p:cNvPr id="5" name="Content Placeholder 4" descr="A picture containing furniture, blue, standing, wearing&#10;&#10;Description automatically generated">
            <a:extLst>
              <a:ext uri="{FF2B5EF4-FFF2-40B4-BE49-F238E27FC236}">
                <a16:creationId xmlns:a16="http://schemas.microsoft.com/office/drawing/2014/main" id="{84FB8899-753F-4C58-86D6-2738EDFB05CB}"/>
              </a:ext>
            </a:extLst>
          </p:cNvPr>
          <p:cNvPicPr>
            <a:picLocks noGrp="1" noChangeAspect="1"/>
          </p:cNvPicPr>
          <p:nvPr>
            <p:ph idx="1"/>
          </p:nvPr>
        </p:nvPicPr>
        <p:blipFill>
          <a:blip r:embed="rId2"/>
          <a:stretch>
            <a:fillRect/>
          </a:stretch>
        </p:blipFill>
        <p:spPr>
          <a:xfrm>
            <a:off x="3715651" y="645536"/>
            <a:ext cx="3947095" cy="2960321"/>
          </a:xfrm>
          <a:prstGeom prst="rect">
            <a:avLst/>
          </a:prstGeom>
          <a:ln>
            <a:noFill/>
          </a:ln>
          <a:effectLst>
            <a:outerShdw blurRad="190500" algn="tl" rotWithShape="0">
              <a:srgbClr val="000000">
                <a:alpha val="70000"/>
              </a:srgbClr>
            </a:outerShdw>
          </a:effectLst>
        </p:spPr>
      </p:pic>
      <p:pic>
        <p:nvPicPr>
          <p:cNvPr id="7" name="Picture 6" descr="A colorful kite sitting on top of a grass covered field&#10;&#10;Description automatically generated">
            <a:extLst>
              <a:ext uri="{FF2B5EF4-FFF2-40B4-BE49-F238E27FC236}">
                <a16:creationId xmlns:a16="http://schemas.microsoft.com/office/drawing/2014/main" id="{67FC7712-C5A7-4C37-8BA7-94F4DC284D8A}"/>
              </a:ext>
            </a:extLst>
          </p:cNvPr>
          <p:cNvPicPr>
            <a:picLocks noChangeAspect="1"/>
          </p:cNvPicPr>
          <p:nvPr/>
        </p:nvPicPr>
        <p:blipFill>
          <a:blip r:embed="rId3"/>
          <a:stretch>
            <a:fillRect/>
          </a:stretch>
        </p:blipFill>
        <p:spPr>
          <a:xfrm>
            <a:off x="7872892" y="645536"/>
            <a:ext cx="3947095" cy="2960321"/>
          </a:xfrm>
          <a:prstGeom prst="rect">
            <a:avLst/>
          </a:prstGeom>
          <a:ln>
            <a:noFill/>
          </a:ln>
          <a:effectLst>
            <a:outerShdw blurRad="190500" algn="tl" rotWithShape="0">
              <a:srgbClr val="000000">
                <a:alpha val="70000"/>
              </a:srgbClr>
            </a:outerShdw>
          </a:effectLst>
        </p:spPr>
      </p:pic>
      <p:pic>
        <p:nvPicPr>
          <p:cNvPr id="9" name="Picture 8" descr="A pair of clothes&#10;&#10;Description automatically generated">
            <a:extLst>
              <a:ext uri="{FF2B5EF4-FFF2-40B4-BE49-F238E27FC236}">
                <a16:creationId xmlns:a16="http://schemas.microsoft.com/office/drawing/2014/main" id="{D92B6729-A756-4324-9C85-8FB343E8F7C9}"/>
              </a:ext>
            </a:extLst>
          </p:cNvPr>
          <p:cNvPicPr>
            <a:picLocks noChangeAspect="1"/>
          </p:cNvPicPr>
          <p:nvPr/>
        </p:nvPicPr>
        <p:blipFill>
          <a:blip r:embed="rId4"/>
          <a:stretch>
            <a:fillRect/>
          </a:stretch>
        </p:blipFill>
        <p:spPr>
          <a:xfrm>
            <a:off x="3796942" y="3840479"/>
            <a:ext cx="3479409" cy="2609557"/>
          </a:xfrm>
          <a:prstGeom prst="rect">
            <a:avLst/>
          </a:prstGeom>
          <a:ln>
            <a:noFill/>
          </a:ln>
          <a:effectLst>
            <a:outerShdw blurRad="190500" algn="tl" rotWithShape="0">
              <a:srgbClr val="000000">
                <a:alpha val="70000"/>
              </a:srgbClr>
            </a:outerShdw>
          </a:effectLst>
        </p:spPr>
      </p:pic>
      <p:pic>
        <p:nvPicPr>
          <p:cNvPr id="11" name="Picture 10" descr="A picture containing indoor, clothing, table, sitting&#10;&#10;Description automatically generated">
            <a:extLst>
              <a:ext uri="{FF2B5EF4-FFF2-40B4-BE49-F238E27FC236}">
                <a16:creationId xmlns:a16="http://schemas.microsoft.com/office/drawing/2014/main" id="{A645EF27-7B5D-4C85-B2E1-D8CD0F0BC922}"/>
              </a:ext>
            </a:extLst>
          </p:cNvPr>
          <p:cNvPicPr>
            <a:picLocks noChangeAspect="1"/>
          </p:cNvPicPr>
          <p:nvPr/>
        </p:nvPicPr>
        <p:blipFill>
          <a:blip r:embed="rId5"/>
          <a:stretch>
            <a:fillRect/>
          </a:stretch>
        </p:blipFill>
        <p:spPr>
          <a:xfrm>
            <a:off x="8215532" y="3905361"/>
            <a:ext cx="2996419" cy="26095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0481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90EC-2BD9-4782-ADD9-3D07ABFA3C6A}"/>
              </a:ext>
            </a:extLst>
          </p:cNvPr>
          <p:cNvSpPr>
            <a:spLocks noGrp="1"/>
          </p:cNvSpPr>
          <p:nvPr>
            <p:ph type="title"/>
          </p:nvPr>
        </p:nvSpPr>
        <p:spPr/>
        <p:txBody>
          <a:bodyPr/>
          <a:lstStyle/>
          <a:p>
            <a:r>
              <a:rPr lang="en-GB" dirty="0"/>
              <a:t>They also make laundry bags to keep the scrubs in after they are worn</a:t>
            </a:r>
          </a:p>
        </p:txBody>
      </p:sp>
      <p:pic>
        <p:nvPicPr>
          <p:cNvPr id="11" name="Content Placeholder 10" descr="A picture containing indoor, sitting, table, laptop&#10;&#10;Description automatically generated">
            <a:extLst>
              <a:ext uri="{FF2B5EF4-FFF2-40B4-BE49-F238E27FC236}">
                <a16:creationId xmlns:a16="http://schemas.microsoft.com/office/drawing/2014/main" id="{17925920-C14D-43E1-B178-C826B5BCB2C9}"/>
              </a:ext>
            </a:extLst>
          </p:cNvPr>
          <p:cNvPicPr>
            <a:picLocks noGrp="1" noChangeAspect="1"/>
          </p:cNvPicPr>
          <p:nvPr>
            <p:ph idx="1"/>
          </p:nvPr>
        </p:nvPicPr>
        <p:blipFill>
          <a:blip r:embed="rId2"/>
          <a:stretch>
            <a:fillRect/>
          </a:stretch>
        </p:blipFill>
        <p:spPr>
          <a:xfrm>
            <a:off x="4017389" y="3644348"/>
            <a:ext cx="3933502" cy="2950127"/>
          </a:xfrm>
          <a:prstGeom prst="rect">
            <a:avLst/>
          </a:prstGeom>
          <a:ln>
            <a:noFill/>
          </a:ln>
          <a:effectLst>
            <a:outerShdw blurRad="190500" algn="tl" rotWithShape="0">
              <a:srgbClr val="000000">
                <a:alpha val="70000"/>
              </a:srgbClr>
            </a:outerShdw>
          </a:effectLst>
        </p:spPr>
      </p:pic>
      <p:pic>
        <p:nvPicPr>
          <p:cNvPr id="13" name="Picture 12" descr="A picture containing indoor, white, bed, sitting&#10;&#10;Description automatically generated">
            <a:extLst>
              <a:ext uri="{FF2B5EF4-FFF2-40B4-BE49-F238E27FC236}">
                <a16:creationId xmlns:a16="http://schemas.microsoft.com/office/drawing/2014/main" id="{A68347E7-110D-424E-A9F3-4485ADDCD6EF}"/>
              </a:ext>
            </a:extLst>
          </p:cNvPr>
          <p:cNvPicPr>
            <a:picLocks noChangeAspect="1"/>
          </p:cNvPicPr>
          <p:nvPr/>
        </p:nvPicPr>
        <p:blipFill>
          <a:blip r:embed="rId3"/>
          <a:stretch>
            <a:fillRect/>
          </a:stretch>
        </p:blipFill>
        <p:spPr>
          <a:xfrm>
            <a:off x="8321537" y="1470439"/>
            <a:ext cx="3260863" cy="4347817"/>
          </a:xfrm>
          <a:prstGeom prst="rect">
            <a:avLst/>
          </a:prstGeom>
          <a:ln>
            <a:noFill/>
          </a:ln>
          <a:effectLst>
            <a:outerShdw blurRad="190500" algn="tl" rotWithShape="0">
              <a:srgbClr val="000000">
                <a:alpha val="70000"/>
              </a:srgbClr>
            </a:outerShdw>
          </a:effectLst>
        </p:spPr>
      </p:pic>
      <p:pic>
        <p:nvPicPr>
          <p:cNvPr id="15" name="Picture 14" descr="A close up of a colorful background&#10;&#10;Description automatically generated">
            <a:extLst>
              <a:ext uri="{FF2B5EF4-FFF2-40B4-BE49-F238E27FC236}">
                <a16:creationId xmlns:a16="http://schemas.microsoft.com/office/drawing/2014/main" id="{CE23CA36-E9BF-4EB3-9695-494FBD378754}"/>
              </a:ext>
            </a:extLst>
          </p:cNvPr>
          <p:cNvPicPr>
            <a:picLocks noChangeAspect="1"/>
          </p:cNvPicPr>
          <p:nvPr/>
        </p:nvPicPr>
        <p:blipFill>
          <a:blip r:embed="rId4"/>
          <a:stretch>
            <a:fillRect/>
          </a:stretch>
        </p:blipFill>
        <p:spPr>
          <a:xfrm>
            <a:off x="3886891" y="376428"/>
            <a:ext cx="4064000" cy="304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8046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A07D-65A4-47F4-8F1C-E4C6449A4A14}"/>
              </a:ext>
            </a:extLst>
          </p:cNvPr>
          <p:cNvSpPr>
            <a:spLocks noGrp="1"/>
          </p:cNvSpPr>
          <p:nvPr>
            <p:ph type="title"/>
          </p:nvPr>
        </p:nvSpPr>
        <p:spPr/>
        <p:txBody>
          <a:bodyPr/>
          <a:lstStyle/>
          <a:p>
            <a:r>
              <a:rPr lang="en-GB" dirty="0"/>
              <a:t>And scrub hats</a:t>
            </a:r>
          </a:p>
        </p:txBody>
      </p:sp>
      <p:pic>
        <p:nvPicPr>
          <p:cNvPr id="5" name="Picture 4" descr="A close up of a bag&#10;&#10;Description automatically generated">
            <a:extLst>
              <a:ext uri="{FF2B5EF4-FFF2-40B4-BE49-F238E27FC236}">
                <a16:creationId xmlns:a16="http://schemas.microsoft.com/office/drawing/2014/main" id="{5FA2609A-5827-4EAE-8E14-A8E57459D7B6}"/>
              </a:ext>
            </a:extLst>
          </p:cNvPr>
          <p:cNvPicPr>
            <a:picLocks noChangeAspect="1"/>
          </p:cNvPicPr>
          <p:nvPr/>
        </p:nvPicPr>
        <p:blipFill>
          <a:blip r:embed="rId2"/>
          <a:stretch>
            <a:fillRect/>
          </a:stretch>
        </p:blipFill>
        <p:spPr>
          <a:xfrm>
            <a:off x="3710609" y="583095"/>
            <a:ext cx="2977321" cy="2232991"/>
          </a:xfrm>
          <a:prstGeom prst="rect">
            <a:avLst/>
          </a:prstGeom>
          <a:ln>
            <a:noFill/>
          </a:ln>
          <a:effectLst>
            <a:outerShdw blurRad="190500" algn="tl" rotWithShape="0">
              <a:srgbClr val="000000">
                <a:alpha val="70000"/>
              </a:srgbClr>
            </a:outerShdw>
          </a:effectLst>
        </p:spPr>
      </p:pic>
      <p:pic>
        <p:nvPicPr>
          <p:cNvPr id="7" name="Picture 6" descr="A picture containing table, indoor, sitting, food&#10;&#10;Description automatically generated">
            <a:extLst>
              <a:ext uri="{FF2B5EF4-FFF2-40B4-BE49-F238E27FC236}">
                <a16:creationId xmlns:a16="http://schemas.microsoft.com/office/drawing/2014/main" id="{4138A638-368A-471E-A0C3-FDDAF3AA84A8}"/>
              </a:ext>
            </a:extLst>
          </p:cNvPr>
          <p:cNvPicPr>
            <a:picLocks noChangeAspect="1"/>
          </p:cNvPicPr>
          <p:nvPr/>
        </p:nvPicPr>
        <p:blipFill>
          <a:blip r:embed="rId3"/>
          <a:stretch>
            <a:fillRect/>
          </a:stretch>
        </p:blipFill>
        <p:spPr>
          <a:xfrm>
            <a:off x="3835399" y="3052201"/>
            <a:ext cx="2685222" cy="3607015"/>
          </a:xfrm>
          <a:prstGeom prst="rect">
            <a:avLst/>
          </a:prstGeom>
          <a:ln>
            <a:noFill/>
          </a:ln>
          <a:effectLst>
            <a:outerShdw blurRad="190500" algn="tl" rotWithShape="0">
              <a:srgbClr val="000000">
                <a:alpha val="70000"/>
              </a:srgbClr>
            </a:outerShdw>
          </a:effectLst>
        </p:spPr>
      </p:pic>
      <p:pic>
        <p:nvPicPr>
          <p:cNvPr id="9" name="Picture 8" descr="A group of people in a tent&#10;&#10;Description automatically generated">
            <a:extLst>
              <a:ext uri="{FF2B5EF4-FFF2-40B4-BE49-F238E27FC236}">
                <a16:creationId xmlns:a16="http://schemas.microsoft.com/office/drawing/2014/main" id="{715B96C4-25F0-480C-866C-6C0A0C13E4E6}"/>
              </a:ext>
            </a:extLst>
          </p:cNvPr>
          <p:cNvPicPr>
            <a:picLocks noChangeAspect="1"/>
          </p:cNvPicPr>
          <p:nvPr/>
        </p:nvPicPr>
        <p:blipFill>
          <a:blip r:embed="rId4"/>
          <a:stretch>
            <a:fillRect/>
          </a:stretch>
        </p:blipFill>
        <p:spPr>
          <a:xfrm>
            <a:off x="7105375" y="284920"/>
            <a:ext cx="3772452" cy="2829339"/>
          </a:xfrm>
          <a:prstGeom prst="rect">
            <a:avLst/>
          </a:prstGeom>
          <a:ln>
            <a:noFill/>
          </a:ln>
          <a:effectLst>
            <a:outerShdw blurRad="190500" algn="tl" rotWithShape="0">
              <a:srgbClr val="000000">
                <a:alpha val="70000"/>
              </a:srgbClr>
            </a:outerShdw>
          </a:effectLst>
        </p:spPr>
      </p:pic>
      <p:pic>
        <p:nvPicPr>
          <p:cNvPr id="11" name="Picture 10" descr="A picture containing indoor, table, sitting&#10;&#10;Description automatically generated">
            <a:extLst>
              <a:ext uri="{FF2B5EF4-FFF2-40B4-BE49-F238E27FC236}">
                <a16:creationId xmlns:a16="http://schemas.microsoft.com/office/drawing/2014/main" id="{6746D1B4-728F-485C-A3A9-06BC1DF19D31}"/>
              </a:ext>
            </a:extLst>
          </p:cNvPr>
          <p:cNvPicPr>
            <a:picLocks noChangeAspect="1"/>
          </p:cNvPicPr>
          <p:nvPr/>
        </p:nvPicPr>
        <p:blipFill>
          <a:blip r:embed="rId5"/>
          <a:stretch>
            <a:fillRect/>
          </a:stretch>
        </p:blipFill>
        <p:spPr>
          <a:xfrm>
            <a:off x="6780695" y="3725089"/>
            <a:ext cx="4589670" cy="25498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3245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A371-1254-4789-9C95-F5587429CA5E}"/>
              </a:ext>
            </a:extLst>
          </p:cNvPr>
          <p:cNvSpPr>
            <a:spLocks noGrp="1"/>
          </p:cNvSpPr>
          <p:nvPr>
            <p:ph type="title"/>
          </p:nvPr>
        </p:nvSpPr>
        <p:spPr/>
        <p:txBody>
          <a:bodyPr/>
          <a:lstStyle/>
          <a:p>
            <a:pPr algn="ctr"/>
            <a:r>
              <a:rPr lang="en-GB" dirty="0"/>
              <a:t>Where are they going?</a:t>
            </a:r>
          </a:p>
        </p:txBody>
      </p:sp>
      <p:sp>
        <p:nvSpPr>
          <p:cNvPr id="3" name="Content Placeholder 2">
            <a:extLst>
              <a:ext uri="{FF2B5EF4-FFF2-40B4-BE49-F238E27FC236}">
                <a16:creationId xmlns:a16="http://schemas.microsoft.com/office/drawing/2014/main" id="{937EB672-A8BF-42F9-BAD4-6DB49C27806B}"/>
              </a:ext>
            </a:extLst>
          </p:cNvPr>
          <p:cNvSpPr>
            <a:spLocks noGrp="1"/>
          </p:cNvSpPr>
          <p:nvPr>
            <p:ph idx="1"/>
          </p:nvPr>
        </p:nvSpPr>
        <p:spPr>
          <a:xfrm>
            <a:off x="3869268" y="498346"/>
            <a:ext cx="7315200" cy="1836889"/>
          </a:xfrm>
        </p:spPr>
        <p:txBody>
          <a:bodyPr>
            <a:noAutofit/>
          </a:bodyPr>
          <a:lstStyle/>
          <a:p>
            <a:pPr marL="0" indent="0">
              <a:buNone/>
            </a:pPr>
            <a:r>
              <a:rPr lang="en-GB" sz="2800" dirty="0"/>
              <a:t>So far, they have delivered over 2,600 sets of scrubs, over 3,700 laundry bags and over 750 scrub hats to front line care workers in doctors surgeries, hospitals and care homes all over Norfolk </a:t>
            </a:r>
          </a:p>
        </p:txBody>
      </p:sp>
      <p:pic>
        <p:nvPicPr>
          <p:cNvPr id="5" name="Picture 4" descr="A group of people standing in front of a building&#10;&#10;Description automatically generated">
            <a:extLst>
              <a:ext uri="{FF2B5EF4-FFF2-40B4-BE49-F238E27FC236}">
                <a16:creationId xmlns:a16="http://schemas.microsoft.com/office/drawing/2014/main" id="{C356642D-EA13-461F-BEA9-1A5DD737CB53}"/>
              </a:ext>
            </a:extLst>
          </p:cNvPr>
          <p:cNvPicPr>
            <a:picLocks noChangeAspect="1"/>
          </p:cNvPicPr>
          <p:nvPr/>
        </p:nvPicPr>
        <p:blipFill>
          <a:blip r:embed="rId2"/>
          <a:stretch>
            <a:fillRect/>
          </a:stretch>
        </p:blipFill>
        <p:spPr>
          <a:xfrm>
            <a:off x="3869268" y="3214895"/>
            <a:ext cx="3502203" cy="2778997"/>
          </a:xfrm>
          <a:prstGeom prst="rect">
            <a:avLst/>
          </a:prstGeom>
          <a:ln>
            <a:noFill/>
          </a:ln>
          <a:effectLst>
            <a:outerShdw blurRad="190500" algn="tl" rotWithShape="0">
              <a:srgbClr val="000000">
                <a:alpha val="70000"/>
              </a:srgbClr>
            </a:outerShdw>
          </a:effectLst>
        </p:spPr>
      </p:pic>
      <p:pic>
        <p:nvPicPr>
          <p:cNvPr id="7" name="Picture 6" descr="A group of people standing in a room&#10;&#10;Description automatically generated">
            <a:extLst>
              <a:ext uri="{FF2B5EF4-FFF2-40B4-BE49-F238E27FC236}">
                <a16:creationId xmlns:a16="http://schemas.microsoft.com/office/drawing/2014/main" id="{5CA31FF2-C178-4F52-8AC1-7C248BE20362}"/>
              </a:ext>
            </a:extLst>
          </p:cNvPr>
          <p:cNvPicPr>
            <a:picLocks noChangeAspect="1"/>
          </p:cNvPicPr>
          <p:nvPr/>
        </p:nvPicPr>
        <p:blipFill rotWithShape="1">
          <a:blip r:embed="rId3"/>
          <a:srcRect l="10272" t="23010" r="4273" b="6278"/>
          <a:stretch/>
        </p:blipFill>
        <p:spPr>
          <a:xfrm>
            <a:off x="8665697" y="3080826"/>
            <a:ext cx="2834343" cy="31271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3969735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788-B069-4AEB-BD1D-FB977298D426}"/>
              </a:ext>
            </a:extLst>
          </p:cNvPr>
          <p:cNvSpPr>
            <a:spLocks noGrp="1"/>
          </p:cNvSpPr>
          <p:nvPr>
            <p:ph type="title"/>
          </p:nvPr>
        </p:nvSpPr>
        <p:spPr/>
        <p:txBody>
          <a:bodyPr/>
          <a:lstStyle/>
          <a:p>
            <a:r>
              <a:rPr lang="en-GB" dirty="0"/>
              <a:t>And finally, most scrubs were made with blue fabric but these people were more creative</a:t>
            </a:r>
          </a:p>
        </p:txBody>
      </p:sp>
      <p:pic>
        <p:nvPicPr>
          <p:cNvPr id="5" name="Picture 4" descr="A picture containing indoor, person, clothing, table&#10;&#10;Description automatically generated">
            <a:extLst>
              <a:ext uri="{FF2B5EF4-FFF2-40B4-BE49-F238E27FC236}">
                <a16:creationId xmlns:a16="http://schemas.microsoft.com/office/drawing/2014/main" id="{9508C084-81E5-461F-AC13-F4F98B8796B4}"/>
              </a:ext>
            </a:extLst>
          </p:cNvPr>
          <p:cNvPicPr>
            <a:picLocks noChangeAspect="1"/>
          </p:cNvPicPr>
          <p:nvPr/>
        </p:nvPicPr>
        <p:blipFill>
          <a:blip r:embed="rId2"/>
          <a:stretch>
            <a:fillRect/>
          </a:stretch>
        </p:blipFill>
        <p:spPr>
          <a:xfrm>
            <a:off x="4407994" y="210378"/>
            <a:ext cx="2191577" cy="2922103"/>
          </a:xfrm>
          <a:prstGeom prst="rect">
            <a:avLst/>
          </a:prstGeom>
          <a:ln>
            <a:noFill/>
          </a:ln>
          <a:effectLst>
            <a:outerShdw blurRad="190500" algn="tl" rotWithShape="0">
              <a:srgbClr val="000000">
                <a:alpha val="70000"/>
              </a:srgbClr>
            </a:outerShdw>
          </a:effectLst>
        </p:spPr>
      </p:pic>
      <p:pic>
        <p:nvPicPr>
          <p:cNvPr id="7" name="Picture 6" descr="A picture containing indoor, bed, table, blanket&#10;&#10;Description automatically generated">
            <a:extLst>
              <a:ext uri="{FF2B5EF4-FFF2-40B4-BE49-F238E27FC236}">
                <a16:creationId xmlns:a16="http://schemas.microsoft.com/office/drawing/2014/main" id="{87161DF4-7098-4459-AE04-45FEBF251BF8}"/>
              </a:ext>
            </a:extLst>
          </p:cNvPr>
          <p:cNvPicPr>
            <a:picLocks noChangeAspect="1"/>
          </p:cNvPicPr>
          <p:nvPr/>
        </p:nvPicPr>
        <p:blipFill>
          <a:blip r:embed="rId3"/>
          <a:stretch>
            <a:fillRect/>
          </a:stretch>
        </p:blipFill>
        <p:spPr>
          <a:xfrm>
            <a:off x="8808023" y="210378"/>
            <a:ext cx="2191577" cy="2922103"/>
          </a:xfrm>
          <a:prstGeom prst="rect">
            <a:avLst/>
          </a:prstGeom>
          <a:ln>
            <a:noFill/>
          </a:ln>
          <a:effectLst>
            <a:outerShdw blurRad="190500" algn="tl" rotWithShape="0">
              <a:srgbClr val="000000">
                <a:alpha val="70000"/>
              </a:srgbClr>
            </a:outerShdw>
          </a:effectLst>
        </p:spPr>
      </p:pic>
      <p:pic>
        <p:nvPicPr>
          <p:cNvPr id="9" name="Picture 8" descr="A person wearing a blue shirt&#10;&#10;Description automatically generated">
            <a:extLst>
              <a:ext uri="{FF2B5EF4-FFF2-40B4-BE49-F238E27FC236}">
                <a16:creationId xmlns:a16="http://schemas.microsoft.com/office/drawing/2014/main" id="{0577713D-4932-44A4-8BD6-5725E380C6FB}"/>
              </a:ext>
            </a:extLst>
          </p:cNvPr>
          <p:cNvPicPr>
            <a:picLocks noChangeAspect="1"/>
          </p:cNvPicPr>
          <p:nvPr/>
        </p:nvPicPr>
        <p:blipFill>
          <a:blip r:embed="rId4"/>
          <a:stretch>
            <a:fillRect/>
          </a:stretch>
        </p:blipFill>
        <p:spPr>
          <a:xfrm>
            <a:off x="4407994" y="3379699"/>
            <a:ext cx="2191577" cy="2922103"/>
          </a:xfrm>
          <a:prstGeom prst="rect">
            <a:avLst/>
          </a:prstGeom>
          <a:ln>
            <a:noFill/>
          </a:ln>
          <a:effectLst>
            <a:outerShdw blurRad="190500" algn="tl" rotWithShape="0">
              <a:srgbClr val="000000">
                <a:alpha val="70000"/>
              </a:srgbClr>
            </a:outerShdw>
          </a:effectLst>
        </p:spPr>
      </p:pic>
      <p:pic>
        <p:nvPicPr>
          <p:cNvPr id="11" name="Picture 10" descr="A dog standing in a room&#10;&#10;Description automatically generated">
            <a:extLst>
              <a:ext uri="{FF2B5EF4-FFF2-40B4-BE49-F238E27FC236}">
                <a16:creationId xmlns:a16="http://schemas.microsoft.com/office/drawing/2014/main" id="{E71D5E0F-D32C-4AB2-AA6C-7C9FA34F7A83}"/>
              </a:ext>
            </a:extLst>
          </p:cNvPr>
          <p:cNvPicPr>
            <a:picLocks noChangeAspect="1"/>
          </p:cNvPicPr>
          <p:nvPr/>
        </p:nvPicPr>
        <p:blipFill>
          <a:blip r:embed="rId5"/>
          <a:stretch>
            <a:fillRect/>
          </a:stretch>
        </p:blipFill>
        <p:spPr>
          <a:xfrm>
            <a:off x="8808022" y="3283427"/>
            <a:ext cx="2191577" cy="3018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01287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DDB28177-19DA-46F5-B697-E832C8E3308F}"/>
              </a:ext>
            </a:extLst>
          </p:cNvPr>
          <p:cNvPicPr>
            <a:picLocks noChangeAspect="1"/>
          </p:cNvPicPr>
          <p:nvPr/>
        </p:nvPicPr>
        <p:blipFill>
          <a:blip r:embed="rId2"/>
          <a:stretch>
            <a:fillRect/>
          </a:stretch>
        </p:blipFill>
        <p:spPr>
          <a:xfrm>
            <a:off x="3838575" y="1928812"/>
            <a:ext cx="4514850" cy="3000375"/>
          </a:xfrm>
          <a:prstGeom prst="rect">
            <a:avLst/>
          </a:prstGeom>
        </p:spPr>
      </p:pic>
    </p:spTree>
    <p:extLst>
      <p:ext uri="{BB962C8B-B14F-4D97-AF65-F5344CB8AC3E}">
        <p14:creationId xmlns:p14="http://schemas.microsoft.com/office/powerpoint/2010/main" val="166762890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9B4A-CB59-443E-A89B-E3C0EB2A92A3}"/>
              </a:ext>
            </a:extLst>
          </p:cNvPr>
          <p:cNvSpPr>
            <a:spLocks noGrp="1"/>
          </p:cNvSpPr>
          <p:nvPr>
            <p:ph type="title"/>
          </p:nvPr>
        </p:nvSpPr>
        <p:spPr/>
        <p:txBody>
          <a:bodyPr/>
          <a:lstStyle/>
          <a:p>
            <a:pPr algn="ctr"/>
            <a:r>
              <a:rPr lang="en-GB" dirty="0"/>
              <a:t>About NSV</a:t>
            </a:r>
          </a:p>
        </p:txBody>
      </p:sp>
      <p:sp>
        <p:nvSpPr>
          <p:cNvPr id="3" name="Content Placeholder 2">
            <a:extLst>
              <a:ext uri="{FF2B5EF4-FFF2-40B4-BE49-F238E27FC236}">
                <a16:creationId xmlns:a16="http://schemas.microsoft.com/office/drawing/2014/main" id="{F5BAD353-6AE5-46CC-BC4D-1348DFB840F3}"/>
              </a:ext>
            </a:extLst>
          </p:cNvPr>
          <p:cNvSpPr>
            <a:spLocks noGrp="1"/>
          </p:cNvSpPr>
          <p:nvPr>
            <p:ph idx="1"/>
          </p:nvPr>
        </p:nvSpPr>
        <p:spPr>
          <a:xfrm>
            <a:off x="3803008" y="993972"/>
            <a:ext cx="7315200" cy="4860912"/>
          </a:xfrm>
        </p:spPr>
        <p:txBody>
          <a:bodyPr>
            <a:normAutofit/>
          </a:bodyPr>
          <a:lstStyle/>
          <a:p>
            <a:pPr marL="0" indent="0">
              <a:buNone/>
            </a:pPr>
            <a:r>
              <a:rPr lang="en-GB" sz="2800" dirty="0"/>
              <a:t>Norfolk Scrubs Volunteers was created by my mum and four others in March, just after lock down!</a:t>
            </a:r>
          </a:p>
          <a:p>
            <a:pPr marL="0" indent="0">
              <a:buNone/>
            </a:pPr>
            <a:r>
              <a:rPr lang="en-GB" sz="2800" dirty="0"/>
              <a:t>They realised that Norfolk front line care workers and NHS staff needed more scrubs than they had already. So they formed Norfolk Scrubs Volunteers.</a:t>
            </a:r>
          </a:p>
        </p:txBody>
      </p:sp>
    </p:spTree>
    <p:extLst>
      <p:ext uri="{BB962C8B-B14F-4D97-AF65-F5344CB8AC3E}">
        <p14:creationId xmlns:p14="http://schemas.microsoft.com/office/powerpoint/2010/main" val="3346564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0FF8-0B8B-4EFA-B0A5-EB3FB86E2F5E}"/>
              </a:ext>
            </a:extLst>
          </p:cNvPr>
          <p:cNvSpPr>
            <a:spLocks noGrp="1"/>
          </p:cNvSpPr>
          <p:nvPr>
            <p:ph type="title"/>
          </p:nvPr>
        </p:nvSpPr>
        <p:spPr/>
        <p:txBody>
          <a:bodyPr/>
          <a:lstStyle/>
          <a:p>
            <a:pPr algn="ctr"/>
            <a:r>
              <a:rPr lang="en-GB" dirty="0"/>
              <a:t>What are scrubs?</a:t>
            </a:r>
          </a:p>
        </p:txBody>
      </p:sp>
      <p:sp>
        <p:nvSpPr>
          <p:cNvPr id="3" name="Content Placeholder 2">
            <a:extLst>
              <a:ext uri="{FF2B5EF4-FFF2-40B4-BE49-F238E27FC236}">
                <a16:creationId xmlns:a16="http://schemas.microsoft.com/office/drawing/2014/main" id="{F930CC85-7B39-4DB9-9BEB-7D218DAB663B}"/>
              </a:ext>
            </a:extLst>
          </p:cNvPr>
          <p:cNvSpPr>
            <a:spLocks noGrp="1"/>
          </p:cNvSpPr>
          <p:nvPr>
            <p:ph idx="1"/>
          </p:nvPr>
        </p:nvSpPr>
        <p:spPr>
          <a:xfrm>
            <a:off x="3869268" y="864109"/>
            <a:ext cx="7315200" cy="4860911"/>
          </a:xfrm>
        </p:spPr>
        <p:txBody>
          <a:bodyPr>
            <a:noAutofit/>
          </a:bodyPr>
          <a:lstStyle/>
          <a:p>
            <a:pPr marL="0" indent="0">
              <a:buNone/>
            </a:pPr>
            <a:r>
              <a:rPr lang="en-GB" sz="2800" dirty="0"/>
              <a:t>Scrubs are clothing worn by Nurses, Doctors and Carers who look after patients. The reason they wear scrubs is because scrubs are designed to be simple (not many places for nasty bugs to hide), easy to clean and cheap to replace if they get stained.</a:t>
            </a:r>
          </a:p>
        </p:txBody>
      </p:sp>
    </p:spTree>
    <p:extLst>
      <p:ext uri="{BB962C8B-B14F-4D97-AF65-F5344CB8AC3E}">
        <p14:creationId xmlns:p14="http://schemas.microsoft.com/office/powerpoint/2010/main" val="1986567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F5AC-BF36-4C37-B07C-1FA13A641FC2}"/>
              </a:ext>
            </a:extLst>
          </p:cNvPr>
          <p:cNvSpPr>
            <a:spLocks noGrp="1"/>
          </p:cNvSpPr>
          <p:nvPr>
            <p:ph type="title"/>
          </p:nvPr>
        </p:nvSpPr>
        <p:spPr/>
        <p:txBody>
          <a:bodyPr/>
          <a:lstStyle/>
          <a:p>
            <a:pPr algn="ctr"/>
            <a:r>
              <a:rPr lang="en-GB" dirty="0"/>
              <a:t> These are Scrubs </a:t>
            </a:r>
          </a:p>
        </p:txBody>
      </p:sp>
      <p:pic>
        <p:nvPicPr>
          <p:cNvPr id="5" name="Picture 4" descr="A person posing for the camera&#10;&#10;Description automatically generated">
            <a:extLst>
              <a:ext uri="{FF2B5EF4-FFF2-40B4-BE49-F238E27FC236}">
                <a16:creationId xmlns:a16="http://schemas.microsoft.com/office/drawing/2014/main" id="{96241DC3-1361-4F9D-A3CA-0F26C59065EF}"/>
              </a:ext>
            </a:extLst>
          </p:cNvPr>
          <p:cNvPicPr>
            <a:picLocks noChangeAspect="1"/>
          </p:cNvPicPr>
          <p:nvPr/>
        </p:nvPicPr>
        <p:blipFill>
          <a:blip r:embed="rId2"/>
          <a:stretch>
            <a:fillRect/>
          </a:stretch>
        </p:blipFill>
        <p:spPr>
          <a:xfrm>
            <a:off x="3739361" y="886264"/>
            <a:ext cx="3390314" cy="5085471"/>
          </a:xfrm>
          <a:prstGeom prst="rect">
            <a:avLst/>
          </a:prstGeom>
        </p:spPr>
      </p:pic>
      <p:pic>
        <p:nvPicPr>
          <p:cNvPr id="7" name="Picture 6" descr="A person with collar shirt&#10;&#10;Description automatically generated">
            <a:extLst>
              <a:ext uri="{FF2B5EF4-FFF2-40B4-BE49-F238E27FC236}">
                <a16:creationId xmlns:a16="http://schemas.microsoft.com/office/drawing/2014/main" id="{FE69623C-2FB8-45A8-8F00-F02102545720}"/>
              </a:ext>
            </a:extLst>
          </p:cNvPr>
          <p:cNvPicPr>
            <a:picLocks noChangeAspect="1"/>
          </p:cNvPicPr>
          <p:nvPr/>
        </p:nvPicPr>
        <p:blipFill rotWithShape="1">
          <a:blip r:embed="rId3"/>
          <a:srcRect t="-1" r="10277" b="293"/>
          <a:stretch/>
        </p:blipFill>
        <p:spPr>
          <a:xfrm>
            <a:off x="6811548" y="886264"/>
            <a:ext cx="3120243" cy="4585720"/>
          </a:xfrm>
          <a:prstGeom prst="rect">
            <a:avLst/>
          </a:prstGeom>
        </p:spPr>
      </p:pic>
    </p:spTree>
    <p:extLst>
      <p:ext uri="{BB962C8B-B14F-4D97-AF65-F5344CB8AC3E}">
        <p14:creationId xmlns:p14="http://schemas.microsoft.com/office/powerpoint/2010/main" val="5897954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521F-1FA7-4B0D-A171-0FC9A22E4834}"/>
              </a:ext>
            </a:extLst>
          </p:cNvPr>
          <p:cNvSpPr>
            <a:spLocks noGrp="1"/>
          </p:cNvSpPr>
          <p:nvPr>
            <p:ph type="title"/>
          </p:nvPr>
        </p:nvSpPr>
        <p:spPr/>
        <p:txBody>
          <a:bodyPr/>
          <a:lstStyle/>
          <a:p>
            <a:pPr algn="ctr"/>
            <a:r>
              <a:rPr lang="en-GB" dirty="0"/>
              <a:t>The Stats</a:t>
            </a:r>
          </a:p>
        </p:txBody>
      </p:sp>
      <p:sp>
        <p:nvSpPr>
          <p:cNvPr id="3" name="Content Placeholder 2">
            <a:extLst>
              <a:ext uri="{FF2B5EF4-FFF2-40B4-BE49-F238E27FC236}">
                <a16:creationId xmlns:a16="http://schemas.microsoft.com/office/drawing/2014/main" id="{5A99CABA-C35B-488D-BD84-8F62852A2B30}"/>
              </a:ext>
            </a:extLst>
          </p:cNvPr>
          <p:cNvSpPr>
            <a:spLocks noGrp="1"/>
          </p:cNvSpPr>
          <p:nvPr>
            <p:ph idx="1"/>
          </p:nvPr>
        </p:nvSpPr>
        <p:spPr>
          <a:xfrm>
            <a:off x="3869268" y="622852"/>
            <a:ext cx="7315200" cy="3048000"/>
          </a:xfrm>
        </p:spPr>
        <p:txBody>
          <a:bodyPr>
            <a:normAutofit/>
          </a:bodyPr>
          <a:lstStyle/>
          <a:p>
            <a:pPr marL="0" indent="0">
              <a:buNone/>
            </a:pPr>
            <a:r>
              <a:rPr lang="en-GB" sz="2800" dirty="0"/>
              <a:t>Norfolk Scrubs Volunteers was set up and got hundreds wanting to help make scrubs to protect front line care workers.</a:t>
            </a:r>
          </a:p>
          <a:p>
            <a:pPr marL="0" indent="0">
              <a:buNone/>
            </a:pPr>
            <a:r>
              <a:rPr lang="en-GB" sz="2800" dirty="0"/>
              <a:t>So far, they have over 1,200 people registered to sew and make scrubs and have raised over £40,000 to buy supplies and used over 20,000 metres of fabric.</a:t>
            </a:r>
          </a:p>
        </p:txBody>
      </p:sp>
      <p:pic>
        <p:nvPicPr>
          <p:cNvPr id="5" name="Picture 4" descr="A picture containing text, map&#10;&#10;Description automatically generated">
            <a:extLst>
              <a:ext uri="{FF2B5EF4-FFF2-40B4-BE49-F238E27FC236}">
                <a16:creationId xmlns:a16="http://schemas.microsoft.com/office/drawing/2014/main" id="{373FBE1B-1DB0-49B0-8314-AA1A10247255}"/>
              </a:ext>
            </a:extLst>
          </p:cNvPr>
          <p:cNvPicPr>
            <a:picLocks noChangeAspect="1"/>
          </p:cNvPicPr>
          <p:nvPr/>
        </p:nvPicPr>
        <p:blipFill>
          <a:blip r:embed="rId2"/>
          <a:stretch>
            <a:fillRect/>
          </a:stretch>
        </p:blipFill>
        <p:spPr>
          <a:xfrm>
            <a:off x="7218570" y="3603109"/>
            <a:ext cx="4151795" cy="2632039"/>
          </a:xfrm>
          <a:prstGeom prst="rect">
            <a:avLst/>
          </a:prstGeom>
        </p:spPr>
      </p:pic>
      <p:sp>
        <p:nvSpPr>
          <p:cNvPr id="6" name="TextBox 5">
            <a:extLst>
              <a:ext uri="{FF2B5EF4-FFF2-40B4-BE49-F238E27FC236}">
                <a16:creationId xmlns:a16="http://schemas.microsoft.com/office/drawing/2014/main" id="{91D30E43-3B3A-458C-A88C-A392507A3091}"/>
              </a:ext>
            </a:extLst>
          </p:cNvPr>
          <p:cNvSpPr txBox="1"/>
          <p:nvPr/>
        </p:nvSpPr>
        <p:spPr>
          <a:xfrm>
            <a:off x="4070179" y="4340025"/>
            <a:ext cx="2947481" cy="1384995"/>
          </a:xfrm>
          <a:prstGeom prst="rect">
            <a:avLst/>
          </a:prstGeom>
          <a:noFill/>
        </p:spPr>
        <p:txBody>
          <a:bodyPr wrap="square" rtlCol="0">
            <a:spAutoFit/>
          </a:bodyPr>
          <a:lstStyle/>
          <a:p>
            <a:r>
              <a:rPr lang="en-GB" sz="2800" dirty="0">
                <a:solidFill>
                  <a:schemeClr val="tx1">
                    <a:lumMod val="65000"/>
                    <a:lumOff val="35000"/>
                  </a:schemeClr>
                </a:solidFill>
              </a:rPr>
              <a:t>Each marker on the map is a sewer!</a:t>
            </a:r>
          </a:p>
        </p:txBody>
      </p:sp>
    </p:spTree>
    <p:extLst>
      <p:ext uri="{BB962C8B-B14F-4D97-AF65-F5344CB8AC3E}">
        <p14:creationId xmlns:p14="http://schemas.microsoft.com/office/powerpoint/2010/main" val="4203750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0011-0A18-4F3C-A836-8A97EA58B3A2}"/>
              </a:ext>
            </a:extLst>
          </p:cNvPr>
          <p:cNvSpPr>
            <a:spLocks noGrp="1"/>
          </p:cNvSpPr>
          <p:nvPr>
            <p:ph type="title"/>
          </p:nvPr>
        </p:nvSpPr>
        <p:spPr/>
        <p:txBody>
          <a:bodyPr/>
          <a:lstStyle/>
          <a:p>
            <a:pPr algn="ctr"/>
            <a:r>
              <a:rPr lang="en-GB" dirty="0"/>
              <a:t>Some of the fabric that was used</a:t>
            </a:r>
          </a:p>
        </p:txBody>
      </p:sp>
      <p:pic>
        <p:nvPicPr>
          <p:cNvPr id="5" name="Picture 4" descr="A picture containing food&#10;&#10;Description automatically generated">
            <a:extLst>
              <a:ext uri="{FF2B5EF4-FFF2-40B4-BE49-F238E27FC236}">
                <a16:creationId xmlns:a16="http://schemas.microsoft.com/office/drawing/2014/main" id="{21BC7833-970C-43EB-9D8B-BD174A529C7E}"/>
              </a:ext>
            </a:extLst>
          </p:cNvPr>
          <p:cNvPicPr>
            <a:picLocks noChangeAspect="1"/>
          </p:cNvPicPr>
          <p:nvPr/>
        </p:nvPicPr>
        <p:blipFill>
          <a:blip r:embed="rId2"/>
          <a:stretch>
            <a:fillRect/>
          </a:stretch>
        </p:blipFill>
        <p:spPr>
          <a:xfrm>
            <a:off x="3851796" y="981289"/>
            <a:ext cx="3664709" cy="4886278"/>
          </a:xfrm>
          <a:prstGeom prst="rect">
            <a:avLst/>
          </a:prstGeom>
          <a:ln>
            <a:noFill/>
          </a:ln>
          <a:effectLst>
            <a:outerShdw blurRad="190500" algn="tl" rotWithShape="0">
              <a:srgbClr val="000000">
                <a:alpha val="70000"/>
              </a:srgbClr>
            </a:outerShdw>
          </a:effectLst>
        </p:spPr>
      </p:pic>
      <p:pic>
        <p:nvPicPr>
          <p:cNvPr id="7" name="Picture 6" descr="A picture containing indoor, filled, room, table&#10;&#10;Description automatically generated">
            <a:extLst>
              <a:ext uri="{FF2B5EF4-FFF2-40B4-BE49-F238E27FC236}">
                <a16:creationId xmlns:a16="http://schemas.microsoft.com/office/drawing/2014/main" id="{DDBCE4D5-AE9B-4BFD-BA9D-ECA1261E3BE6}"/>
              </a:ext>
            </a:extLst>
          </p:cNvPr>
          <p:cNvPicPr>
            <a:picLocks noChangeAspect="1"/>
          </p:cNvPicPr>
          <p:nvPr/>
        </p:nvPicPr>
        <p:blipFill>
          <a:blip r:embed="rId3"/>
          <a:stretch>
            <a:fillRect/>
          </a:stretch>
        </p:blipFill>
        <p:spPr>
          <a:xfrm>
            <a:off x="8061004" y="981289"/>
            <a:ext cx="3664709" cy="48862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03177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FEAE-A14C-4F75-9BF9-CB9DC4230F5E}"/>
              </a:ext>
            </a:extLst>
          </p:cNvPr>
          <p:cNvSpPr>
            <a:spLocks noGrp="1"/>
          </p:cNvSpPr>
          <p:nvPr>
            <p:ph type="title"/>
          </p:nvPr>
        </p:nvSpPr>
        <p:spPr/>
        <p:txBody>
          <a:bodyPr/>
          <a:lstStyle/>
          <a:p>
            <a:r>
              <a:rPr lang="en-GB" dirty="0"/>
              <a:t>This is fabric being cut out before it is sewn together to make scrubs</a:t>
            </a:r>
          </a:p>
        </p:txBody>
      </p:sp>
      <p:pic>
        <p:nvPicPr>
          <p:cNvPr id="5" name="Picture 4" descr="A picture containing indoor, table, sitting, building&#10;&#10;Description automatically generated">
            <a:extLst>
              <a:ext uri="{FF2B5EF4-FFF2-40B4-BE49-F238E27FC236}">
                <a16:creationId xmlns:a16="http://schemas.microsoft.com/office/drawing/2014/main" id="{93141896-48F0-450C-835D-DA21145EDEF0}"/>
              </a:ext>
            </a:extLst>
          </p:cNvPr>
          <p:cNvPicPr>
            <a:picLocks noChangeAspect="1"/>
          </p:cNvPicPr>
          <p:nvPr/>
        </p:nvPicPr>
        <p:blipFill>
          <a:blip r:embed="rId2"/>
          <a:stretch>
            <a:fillRect/>
          </a:stretch>
        </p:blipFill>
        <p:spPr>
          <a:xfrm>
            <a:off x="3861874" y="1001534"/>
            <a:ext cx="3641199" cy="4854932"/>
          </a:xfrm>
          <a:prstGeom prst="rect">
            <a:avLst/>
          </a:prstGeom>
        </p:spPr>
      </p:pic>
      <p:pic>
        <p:nvPicPr>
          <p:cNvPr id="7" name="Picture 6" descr="A picture containing room&#10;&#10;Description automatically generated">
            <a:extLst>
              <a:ext uri="{FF2B5EF4-FFF2-40B4-BE49-F238E27FC236}">
                <a16:creationId xmlns:a16="http://schemas.microsoft.com/office/drawing/2014/main" id="{643E19E9-5069-482D-968C-AB7514A73AB7}"/>
              </a:ext>
            </a:extLst>
          </p:cNvPr>
          <p:cNvPicPr>
            <a:picLocks noChangeAspect="1"/>
          </p:cNvPicPr>
          <p:nvPr/>
        </p:nvPicPr>
        <p:blipFill>
          <a:blip r:embed="rId3"/>
          <a:stretch>
            <a:fillRect/>
          </a:stretch>
        </p:blipFill>
        <p:spPr>
          <a:xfrm rot="5400000">
            <a:off x="7231474" y="1608401"/>
            <a:ext cx="4854933" cy="3641200"/>
          </a:xfrm>
          <a:prstGeom prst="rect">
            <a:avLst/>
          </a:prstGeom>
        </p:spPr>
      </p:pic>
    </p:spTree>
    <p:extLst>
      <p:ext uri="{BB962C8B-B14F-4D97-AF65-F5344CB8AC3E}">
        <p14:creationId xmlns:p14="http://schemas.microsoft.com/office/powerpoint/2010/main" val="28645655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E619-5320-422A-B4DC-ABEB08D158ED}"/>
              </a:ext>
            </a:extLst>
          </p:cNvPr>
          <p:cNvSpPr>
            <a:spLocks noGrp="1"/>
          </p:cNvSpPr>
          <p:nvPr>
            <p:ph type="title"/>
          </p:nvPr>
        </p:nvSpPr>
        <p:spPr/>
        <p:txBody>
          <a:bodyPr/>
          <a:lstStyle/>
          <a:p>
            <a:pPr algn="ctr"/>
            <a:r>
              <a:rPr lang="en-GB" dirty="0"/>
              <a:t>Some of the sewers hard at work</a:t>
            </a:r>
          </a:p>
        </p:txBody>
      </p:sp>
      <p:pic>
        <p:nvPicPr>
          <p:cNvPr id="5" name="Picture 4" descr="A person sitting at a table in front of a window&#10;&#10;Description automatically generated">
            <a:extLst>
              <a:ext uri="{FF2B5EF4-FFF2-40B4-BE49-F238E27FC236}">
                <a16:creationId xmlns:a16="http://schemas.microsoft.com/office/drawing/2014/main" id="{85F933AA-B4ED-4BA6-963E-67338844E30F}"/>
              </a:ext>
            </a:extLst>
          </p:cNvPr>
          <p:cNvPicPr>
            <a:picLocks noChangeAspect="1"/>
          </p:cNvPicPr>
          <p:nvPr/>
        </p:nvPicPr>
        <p:blipFill>
          <a:blip r:embed="rId2"/>
          <a:stretch>
            <a:fillRect/>
          </a:stretch>
        </p:blipFill>
        <p:spPr>
          <a:xfrm>
            <a:off x="4308377" y="434520"/>
            <a:ext cx="2517542" cy="3356722"/>
          </a:xfrm>
          <a:prstGeom prst="rect">
            <a:avLst/>
          </a:prstGeom>
          <a:ln>
            <a:noFill/>
          </a:ln>
          <a:effectLst>
            <a:outerShdw blurRad="190500" algn="tl" rotWithShape="0">
              <a:srgbClr val="000000">
                <a:alpha val="70000"/>
              </a:srgbClr>
            </a:outerShdw>
          </a:effectLst>
        </p:spPr>
      </p:pic>
      <p:pic>
        <p:nvPicPr>
          <p:cNvPr id="7" name="Picture 6" descr="A person sitting at a table&#10;&#10;Description automatically generated">
            <a:extLst>
              <a:ext uri="{FF2B5EF4-FFF2-40B4-BE49-F238E27FC236}">
                <a16:creationId xmlns:a16="http://schemas.microsoft.com/office/drawing/2014/main" id="{6B2B92DA-E082-4ED6-8CA0-C0E59745F5B6}"/>
              </a:ext>
            </a:extLst>
          </p:cNvPr>
          <p:cNvPicPr>
            <a:picLocks noChangeAspect="1"/>
          </p:cNvPicPr>
          <p:nvPr/>
        </p:nvPicPr>
        <p:blipFill>
          <a:blip r:embed="rId3"/>
          <a:stretch>
            <a:fillRect/>
          </a:stretch>
        </p:blipFill>
        <p:spPr>
          <a:xfrm>
            <a:off x="8991601" y="434520"/>
            <a:ext cx="2422586" cy="3230114"/>
          </a:xfrm>
          <a:prstGeom prst="rect">
            <a:avLst/>
          </a:prstGeom>
          <a:ln>
            <a:noFill/>
          </a:ln>
          <a:effectLst>
            <a:outerShdw blurRad="190500" algn="tl" rotWithShape="0">
              <a:srgbClr val="000000">
                <a:alpha val="70000"/>
              </a:srgbClr>
            </a:outerShdw>
          </a:effectLst>
        </p:spPr>
      </p:pic>
      <p:pic>
        <p:nvPicPr>
          <p:cNvPr id="9" name="Picture 8" descr="A picture containing outdoor, person, man, table&#10;&#10;Description automatically generated">
            <a:extLst>
              <a:ext uri="{FF2B5EF4-FFF2-40B4-BE49-F238E27FC236}">
                <a16:creationId xmlns:a16="http://schemas.microsoft.com/office/drawing/2014/main" id="{D9C9AC37-6CB7-40EE-95EA-E2E4186FEF40}"/>
              </a:ext>
            </a:extLst>
          </p:cNvPr>
          <p:cNvPicPr>
            <a:picLocks noChangeAspect="1"/>
          </p:cNvPicPr>
          <p:nvPr/>
        </p:nvPicPr>
        <p:blipFill rotWithShape="1">
          <a:blip r:embed="rId4"/>
          <a:srcRect t="33128" r="23037" b="8474"/>
          <a:stretch/>
        </p:blipFill>
        <p:spPr>
          <a:xfrm>
            <a:off x="4308377" y="4009292"/>
            <a:ext cx="2376298" cy="2414188"/>
          </a:xfrm>
          <a:prstGeom prst="rect">
            <a:avLst/>
          </a:prstGeom>
          <a:ln>
            <a:noFill/>
          </a:ln>
          <a:effectLst>
            <a:outerShdw blurRad="190500" algn="tl" rotWithShape="0">
              <a:srgbClr val="000000">
                <a:alpha val="70000"/>
              </a:srgbClr>
            </a:outerShdw>
          </a:effectLst>
        </p:spPr>
      </p:pic>
      <p:pic>
        <p:nvPicPr>
          <p:cNvPr id="11" name="Picture 10" descr="A person sitting on a bench&#10;&#10;Description automatically generated">
            <a:extLst>
              <a:ext uri="{FF2B5EF4-FFF2-40B4-BE49-F238E27FC236}">
                <a16:creationId xmlns:a16="http://schemas.microsoft.com/office/drawing/2014/main" id="{31A2A7B3-1C56-4035-9525-396202D27D96}"/>
              </a:ext>
            </a:extLst>
          </p:cNvPr>
          <p:cNvPicPr>
            <a:picLocks noChangeAspect="1"/>
          </p:cNvPicPr>
          <p:nvPr/>
        </p:nvPicPr>
        <p:blipFill>
          <a:blip r:embed="rId5"/>
          <a:stretch>
            <a:fillRect/>
          </a:stretch>
        </p:blipFill>
        <p:spPr>
          <a:xfrm>
            <a:off x="9209647" y="4009292"/>
            <a:ext cx="1951321" cy="26236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34894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272C-1C77-44BB-A3B0-EC7D0CB7D07C}"/>
              </a:ext>
            </a:extLst>
          </p:cNvPr>
          <p:cNvSpPr>
            <a:spLocks noGrp="1"/>
          </p:cNvSpPr>
          <p:nvPr>
            <p:ph type="title"/>
          </p:nvPr>
        </p:nvSpPr>
        <p:spPr/>
        <p:txBody>
          <a:bodyPr/>
          <a:lstStyle/>
          <a:p>
            <a:pPr algn="ctr"/>
            <a:r>
              <a:rPr lang="en-GB" dirty="0"/>
              <a:t>Some scrubs made by the volunteers</a:t>
            </a:r>
          </a:p>
        </p:txBody>
      </p:sp>
      <p:pic>
        <p:nvPicPr>
          <p:cNvPr id="7" name="Picture 6" descr="A colorful blanket next to a bag&#10;&#10;Description automatically generated">
            <a:extLst>
              <a:ext uri="{FF2B5EF4-FFF2-40B4-BE49-F238E27FC236}">
                <a16:creationId xmlns:a16="http://schemas.microsoft.com/office/drawing/2014/main" id="{42CDB6DB-C7A8-4669-9ED3-E848688E2591}"/>
              </a:ext>
            </a:extLst>
          </p:cNvPr>
          <p:cNvPicPr>
            <a:picLocks noChangeAspect="1"/>
          </p:cNvPicPr>
          <p:nvPr/>
        </p:nvPicPr>
        <p:blipFill>
          <a:blip r:embed="rId2"/>
          <a:stretch>
            <a:fillRect/>
          </a:stretch>
        </p:blipFill>
        <p:spPr>
          <a:xfrm>
            <a:off x="3637256" y="564281"/>
            <a:ext cx="4145280" cy="3108960"/>
          </a:xfrm>
          <a:prstGeom prst="rect">
            <a:avLst/>
          </a:prstGeom>
          <a:ln>
            <a:noFill/>
          </a:ln>
          <a:effectLst>
            <a:outerShdw blurRad="190500" algn="tl" rotWithShape="0">
              <a:srgbClr val="000000">
                <a:alpha val="70000"/>
              </a:srgbClr>
            </a:outerShdw>
          </a:effectLst>
        </p:spPr>
      </p:pic>
      <p:pic>
        <p:nvPicPr>
          <p:cNvPr id="11" name="Picture 10" descr="A picture containing curtain&#10;&#10;Description automatically generated">
            <a:extLst>
              <a:ext uri="{FF2B5EF4-FFF2-40B4-BE49-F238E27FC236}">
                <a16:creationId xmlns:a16="http://schemas.microsoft.com/office/drawing/2014/main" id="{C4B3157C-0B3C-49D1-BC66-13E00ECB2B64}"/>
              </a:ext>
            </a:extLst>
          </p:cNvPr>
          <p:cNvPicPr>
            <a:picLocks noChangeAspect="1"/>
          </p:cNvPicPr>
          <p:nvPr/>
        </p:nvPicPr>
        <p:blipFill>
          <a:blip r:embed="rId3"/>
          <a:stretch>
            <a:fillRect/>
          </a:stretch>
        </p:blipFill>
        <p:spPr>
          <a:xfrm>
            <a:off x="7032236" y="3853502"/>
            <a:ext cx="4547415" cy="25579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5617373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tf00001224</Template>
  <TotalTime>345</TotalTime>
  <Words>287</Words>
  <Application>Microsoft Office PowerPoint</Application>
  <PresentationFormat>Widescreen</PresentationFormat>
  <Paragraphs>21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Corbel</vt:lpstr>
      <vt:lpstr>Wingdings 2</vt:lpstr>
      <vt:lpstr>Frame</vt:lpstr>
      <vt:lpstr>PowerPoint Presentation</vt:lpstr>
      <vt:lpstr>About NSV</vt:lpstr>
      <vt:lpstr>What are scrubs?</vt:lpstr>
      <vt:lpstr> These are Scrubs </vt:lpstr>
      <vt:lpstr>The Stats</vt:lpstr>
      <vt:lpstr>Some of the fabric that was used</vt:lpstr>
      <vt:lpstr>This is fabric being cut out before it is sewn together to make scrubs</vt:lpstr>
      <vt:lpstr>Some of the sewers hard at work</vt:lpstr>
      <vt:lpstr>Some scrubs made by the volunteers</vt:lpstr>
      <vt:lpstr>Some more scrubs made by the volunteers</vt:lpstr>
      <vt:lpstr>They also make laundry bags to keep the scrubs in after they are worn</vt:lpstr>
      <vt:lpstr>And scrub hats</vt:lpstr>
      <vt:lpstr>Where are they going?</vt:lpstr>
      <vt:lpstr>And finally, most scrubs were made with blue fabric but these people were more creative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dc:creator>
  <cp:lastModifiedBy>Emma</cp:lastModifiedBy>
  <cp:revision>17</cp:revision>
  <dcterms:created xsi:type="dcterms:W3CDTF">2020-05-27T14:18:08Z</dcterms:created>
  <dcterms:modified xsi:type="dcterms:W3CDTF">2020-05-31T12:14:31Z</dcterms:modified>
</cp:coreProperties>
</file>